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7" r:id="rId21"/>
    <p:sldId id="278" r:id="rId22"/>
    <p:sldId id="279" r:id="rId23"/>
    <p:sldId id="280" r:id="rId24"/>
    <p:sldId id="281" r:id="rId25"/>
    <p:sldId id="282" r:id="rId26"/>
    <p:sldId id="283" r:id="rId27"/>
    <p:sldId id="284" r:id="rId28"/>
    <p:sldId id="285"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27"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28"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29"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30"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31"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32"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15235757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048581"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1048582"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1048583" name="عنصر نائب للتاريخ 3"/>
          <p:cNvSpPr>
            <a:spLocks noGrp="1"/>
          </p:cNvSpPr>
          <p:nvPr>
            <p:ph type="dt" sz="half" idx="10"/>
          </p:nvPr>
        </p:nvSpPr>
        <p:spPr/>
        <p:txBody>
          <a:bodyPr/>
          <a:lstStyle/>
          <a:p>
            <a:fld id="{1B8ABB09-4A1D-463E-8065-109CC2B7EFAA}" type="datetimeFigureOut">
              <a:rPr lang="ar-SA" smtClean="0"/>
              <a:t>24/06/1439</a:t>
            </a:fld>
            <a:endParaRPr lang="ar-SA"/>
          </a:p>
        </p:txBody>
      </p:sp>
      <p:sp>
        <p:nvSpPr>
          <p:cNvPr id="1048584" name="عنصر نائب للتذييل 4"/>
          <p:cNvSpPr>
            <a:spLocks noGrp="1"/>
          </p:cNvSpPr>
          <p:nvPr>
            <p:ph type="ftr" sz="quarter" idx="11"/>
          </p:nvPr>
        </p:nvSpPr>
        <p:spPr/>
        <p:txBody>
          <a:bodyPr/>
          <a:lstStyle/>
          <a:p>
            <a:endParaRPr lang="ar-SA"/>
          </a:p>
        </p:txBody>
      </p:sp>
      <p:sp>
        <p:nvSpPr>
          <p:cNvPr id="1048585"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1048716" name="عنوان 1"/>
          <p:cNvSpPr>
            <a:spLocks noGrp="1"/>
          </p:cNvSpPr>
          <p:nvPr>
            <p:ph type="title"/>
          </p:nvPr>
        </p:nvSpPr>
        <p:spPr/>
        <p:txBody>
          <a:bodyPr/>
          <a:lstStyle/>
          <a:p>
            <a:r>
              <a:rPr lang="ar-SA" smtClean="0"/>
              <a:t>انقر لتحرير نمط العنوان الرئيسي</a:t>
            </a:r>
            <a:endParaRPr lang="ar-SA"/>
          </a:p>
        </p:txBody>
      </p:sp>
      <p:sp>
        <p:nvSpPr>
          <p:cNvPr id="1048717"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1048718" name="عنصر نائب للتاريخ 3"/>
          <p:cNvSpPr>
            <a:spLocks noGrp="1"/>
          </p:cNvSpPr>
          <p:nvPr>
            <p:ph type="dt" sz="half" idx="10"/>
          </p:nvPr>
        </p:nvSpPr>
        <p:spPr/>
        <p:txBody>
          <a:bodyPr/>
          <a:lstStyle/>
          <a:p>
            <a:fld id="{1B8ABB09-4A1D-463E-8065-109CC2B7EFAA}" type="datetimeFigureOut">
              <a:rPr lang="ar-SA" smtClean="0"/>
              <a:t>24/06/1439</a:t>
            </a:fld>
            <a:endParaRPr lang="ar-SA"/>
          </a:p>
        </p:txBody>
      </p:sp>
      <p:sp>
        <p:nvSpPr>
          <p:cNvPr id="1048719" name="عنصر نائب للتذييل 4"/>
          <p:cNvSpPr>
            <a:spLocks noGrp="1"/>
          </p:cNvSpPr>
          <p:nvPr>
            <p:ph type="ftr" sz="quarter" idx="11"/>
          </p:nvPr>
        </p:nvSpPr>
        <p:spPr/>
        <p:txBody>
          <a:bodyPr/>
          <a:lstStyle/>
          <a:p>
            <a:endParaRPr lang="ar-SA"/>
          </a:p>
        </p:txBody>
      </p:sp>
      <p:sp>
        <p:nvSpPr>
          <p:cNvPr id="1048720"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1048697"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1048698"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1048699" name="عنصر نائب للتاريخ 3"/>
          <p:cNvSpPr>
            <a:spLocks noGrp="1"/>
          </p:cNvSpPr>
          <p:nvPr>
            <p:ph type="dt" sz="half" idx="10"/>
          </p:nvPr>
        </p:nvSpPr>
        <p:spPr/>
        <p:txBody>
          <a:bodyPr/>
          <a:lstStyle/>
          <a:p>
            <a:fld id="{1B8ABB09-4A1D-463E-8065-109CC2B7EFAA}" type="datetimeFigureOut">
              <a:rPr lang="ar-SA" smtClean="0"/>
              <a:t>24/06/1439</a:t>
            </a:fld>
            <a:endParaRPr lang="ar-SA"/>
          </a:p>
        </p:txBody>
      </p:sp>
      <p:sp>
        <p:nvSpPr>
          <p:cNvPr id="1048700" name="عنصر نائب للتذييل 4"/>
          <p:cNvSpPr>
            <a:spLocks noGrp="1"/>
          </p:cNvSpPr>
          <p:nvPr>
            <p:ph type="ftr" sz="quarter" idx="11"/>
          </p:nvPr>
        </p:nvSpPr>
        <p:spPr/>
        <p:txBody>
          <a:bodyPr/>
          <a:lstStyle/>
          <a:p>
            <a:endParaRPr lang="ar-SA"/>
          </a:p>
        </p:txBody>
      </p:sp>
      <p:sp>
        <p:nvSpPr>
          <p:cNvPr id="1048701"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1048588" name="عنوان 1"/>
          <p:cNvSpPr>
            <a:spLocks noGrp="1"/>
          </p:cNvSpPr>
          <p:nvPr>
            <p:ph type="title"/>
          </p:nvPr>
        </p:nvSpPr>
        <p:spPr/>
        <p:txBody>
          <a:bodyPr/>
          <a:lstStyle/>
          <a:p>
            <a:r>
              <a:rPr lang="ar-SA" smtClean="0"/>
              <a:t>انقر لتحرير نمط العنوان الرئيسي</a:t>
            </a:r>
            <a:endParaRPr lang="ar-SA"/>
          </a:p>
        </p:txBody>
      </p:sp>
      <p:sp>
        <p:nvSpPr>
          <p:cNvPr id="1048589"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1048590" name="عنصر نائب للتاريخ 3"/>
          <p:cNvSpPr>
            <a:spLocks noGrp="1"/>
          </p:cNvSpPr>
          <p:nvPr>
            <p:ph type="dt" sz="half" idx="10"/>
          </p:nvPr>
        </p:nvSpPr>
        <p:spPr/>
        <p:txBody>
          <a:bodyPr/>
          <a:lstStyle/>
          <a:p>
            <a:fld id="{1B8ABB09-4A1D-463E-8065-109CC2B7EFAA}" type="datetimeFigureOut">
              <a:rPr lang="ar-SA" smtClean="0"/>
              <a:t>24/06/1439</a:t>
            </a:fld>
            <a:endParaRPr lang="ar-SA"/>
          </a:p>
        </p:txBody>
      </p:sp>
      <p:sp>
        <p:nvSpPr>
          <p:cNvPr id="1048591" name="عنصر نائب للتذييل 4"/>
          <p:cNvSpPr>
            <a:spLocks noGrp="1"/>
          </p:cNvSpPr>
          <p:nvPr>
            <p:ph type="ftr" sz="quarter" idx="11"/>
          </p:nvPr>
        </p:nvSpPr>
        <p:spPr/>
        <p:txBody>
          <a:bodyPr/>
          <a:lstStyle/>
          <a:p>
            <a:endParaRPr lang="ar-SA"/>
          </a:p>
        </p:txBody>
      </p:sp>
      <p:sp>
        <p:nvSpPr>
          <p:cNvPr id="1048592"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048711"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1048712"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1048713" name="عنصر نائب للتاريخ 3"/>
          <p:cNvSpPr>
            <a:spLocks noGrp="1"/>
          </p:cNvSpPr>
          <p:nvPr>
            <p:ph type="dt" sz="half" idx="10"/>
          </p:nvPr>
        </p:nvSpPr>
        <p:spPr/>
        <p:txBody>
          <a:bodyPr/>
          <a:lstStyle/>
          <a:p>
            <a:fld id="{1B8ABB09-4A1D-463E-8065-109CC2B7EFAA}" type="datetimeFigureOut">
              <a:rPr lang="ar-SA" smtClean="0"/>
              <a:t>24/06/1439</a:t>
            </a:fld>
            <a:endParaRPr lang="ar-SA"/>
          </a:p>
        </p:txBody>
      </p:sp>
      <p:sp>
        <p:nvSpPr>
          <p:cNvPr id="1048714" name="عنصر نائب للتذييل 4"/>
          <p:cNvSpPr>
            <a:spLocks noGrp="1"/>
          </p:cNvSpPr>
          <p:nvPr>
            <p:ph type="ftr" sz="quarter" idx="11"/>
          </p:nvPr>
        </p:nvSpPr>
        <p:spPr/>
        <p:txBody>
          <a:bodyPr/>
          <a:lstStyle/>
          <a:p>
            <a:endParaRPr lang="ar-SA"/>
          </a:p>
        </p:txBody>
      </p:sp>
      <p:sp>
        <p:nvSpPr>
          <p:cNvPr id="1048715"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048679" name="عنوان 1"/>
          <p:cNvSpPr>
            <a:spLocks noGrp="1"/>
          </p:cNvSpPr>
          <p:nvPr>
            <p:ph type="title"/>
          </p:nvPr>
        </p:nvSpPr>
        <p:spPr/>
        <p:txBody>
          <a:bodyPr/>
          <a:lstStyle/>
          <a:p>
            <a:r>
              <a:rPr lang="ar-SA" smtClean="0"/>
              <a:t>انقر لتحرير نمط العنوان الرئيسي</a:t>
            </a:r>
            <a:endParaRPr lang="ar-SA"/>
          </a:p>
        </p:txBody>
      </p:sp>
      <p:sp>
        <p:nvSpPr>
          <p:cNvPr id="1048680"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1048681"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1048682" name="عنصر نائب للتاريخ 4"/>
          <p:cNvSpPr>
            <a:spLocks noGrp="1"/>
          </p:cNvSpPr>
          <p:nvPr>
            <p:ph type="dt" sz="half" idx="10"/>
          </p:nvPr>
        </p:nvSpPr>
        <p:spPr/>
        <p:txBody>
          <a:bodyPr/>
          <a:lstStyle/>
          <a:p>
            <a:fld id="{1B8ABB09-4A1D-463E-8065-109CC2B7EFAA}" type="datetimeFigureOut">
              <a:rPr lang="ar-SA" smtClean="0"/>
              <a:t>24/06/1439</a:t>
            </a:fld>
            <a:endParaRPr lang="ar-SA"/>
          </a:p>
        </p:txBody>
      </p:sp>
      <p:sp>
        <p:nvSpPr>
          <p:cNvPr id="1048683" name="عنصر نائب للتذييل 5"/>
          <p:cNvSpPr>
            <a:spLocks noGrp="1"/>
          </p:cNvSpPr>
          <p:nvPr>
            <p:ph type="ftr" sz="quarter" idx="11"/>
          </p:nvPr>
        </p:nvSpPr>
        <p:spPr/>
        <p:txBody>
          <a:bodyPr/>
          <a:lstStyle/>
          <a:p>
            <a:endParaRPr lang="ar-SA"/>
          </a:p>
        </p:txBody>
      </p:sp>
      <p:sp>
        <p:nvSpPr>
          <p:cNvPr id="1048684"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48685" name="عنوان 1"/>
          <p:cNvSpPr>
            <a:spLocks noGrp="1"/>
          </p:cNvSpPr>
          <p:nvPr>
            <p:ph type="title"/>
          </p:nvPr>
        </p:nvSpPr>
        <p:spPr/>
        <p:txBody>
          <a:bodyPr/>
          <a:lstStyle/>
          <a:p>
            <a:r>
              <a:rPr lang="ar-SA" smtClean="0"/>
              <a:t>انقر لتحرير نمط العنوان الرئيسي</a:t>
            </a:r>
            <a:endParaRPr lang="ar-SA"/>
          </a:p>
        </p:txBody>
      </p:sp>
      <p:sp>
        <p:nvSpPr>
          <p:cNvPr id="1048686"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048687"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1048688"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048689"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1048690" name="عنصر نائب للتاريخ 6"/>
          <p:cNvSpPr>
            <a:spLocks noGrp="1"/>
          </p:cNvSpPr>
          <p:nvPr>
            <p:ph type="dt" sz="half" idx="10"/>
          </p:nvPr>
        </p:nvSpPr>
        <p:spPr/>
        <p:txBody>
          <a:bodyPr/>
          <a:lstStyle/>
          <a:p>
            <a:fld id="{1B8ABB09-4A1D-463E-8065-109CC2B7EFAA}" type="datetimeFigureOut">
              <a:rPr lang="ar-SA" smtClean="0"/>
              <a:t>24/06/1439</a:t>
            </a:fld>
            <a:endParaRPr lang="ar-SA"/>
          </a:p>
        </p:txBody>
      </p:sp>
      <p:sp>
        <p:nvSpPr>
          <p:cNvPr id="1048691" name="عنصر نائب للتذييل 7"/>
          <p:cNvSpPr>
            <a:spLocks noGrp="1"/>
          </p:cNvSpPr>
          <p:nvPr>
            <p:ph type="ftr" sz="quarter" idx="11"/>
          </p:nvPr>
        </p:nvSpPr>
        <p:spPr/>
        <p:txBody>
          <a:bodyPr/>
          <a:lstStyle/>
          <a:p>
            <a:endParaRPr lang="ar-SA"/>
          </a:p>
        </p:txBody>
      </p:sp>
      <p:sp>
        <p:nvSpPr>
          <p:cNvPr id="1048692"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1048693" name="عنوان 1"/>
          <p:cNvSpPr>
            <a:spLocks noGrp="1"/>
          </p:cNvSpPr>
          <p:nvPr>
            <p:ph type="title"/>
          </p:nvPr>
        </p:nvSpPr>
        <p:spPr/>
        <p:txBody>
          <a:bodyPr/>
          <a:lstStyle/>
          <a:p>
            <a:r>
              <a:rPr lang="ar-SA" smtClean="0"/>
              <a:t>انقر لتحرير نمط العنوان الرئيسي</a:t>
            </a:r>
            <a:endParaRPr lang="ar-SA"/>
          </a:p>
        </p:txBody>
      </p:sp>
      <p:sp>
        <p:nvSpPr>
          <p:cNvPr id="1048694" name="عنصر نائب للتاريخ 2"/>
          <p:cNvSpPr>
            <a:spLocks noGrp="1"/>
          </p:cNvSpPr>
          <p:nvPr>
            <p:ph type="dt" sz="half" idx="10"/>
          </p:nvPr>
        </p:nvSpPr>
        <p:spPr/>
        <p:txBody>
          <a:bodyPr/>
          <a:lstStyle/>
          <a:p>
            <a:fld id="{1B8ABB09-4A1D-463E-8065-109CC2B7EFAA}" type="datetimeFigureOut">
              <a:rPr lang="ar-SA" smtClean="0"/>
              <a:t>24/06/1439</a:t>
            </a:fld>
            <a:endParaRPr lang="ar-SA"/>
          </a:p>
        </p:txBody>
      </p:sp>
      <p:sp>
        <p:nvSpPr>
          <p:cNvPr id="1048695" name="عنصر نائب للتذييل 3"/>
          <p:cNvSpPr>
            <a:spLocks noGrp="1"/>
          </p:cNvSpPr>
          <p:nvPr>
            <p:ph type="ftr" sz="quarter" idx="11"/>
          </p:nvPr>
        </p:nvSpPr>
        <p:spPr/>
        <p:txBody>
          <a:bodyPr/>
          <a:lstStyle/>
          <a:p>
            <a:endParaRPr lang="ar-SA"/>
          </a:p>
        </p:txBody>
      </p:sp>
      <p:sp>
        <p:nvSpPr>
          <p:cNvPr id="1048696"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1048702" name="عنصر نائب للتاريخ 1"/>
          <p:cNvSpPr>
            <a:spLocks noGrp="1"/>
          </p:cNvSpPr>
          <p:nvPr>
            <p:ph type="dt" sz="half" idx="10"/>
          </p:nvPr>
        </p:nvSpPr>
        <p:spPr/>
        <p:txBody>
          <a:bodyPr/>
          <a:lstStyle/>
          <a:p>
            <a:fld id="{1B8ABB09-4A1D-463E-8065-109CC2B7EFAA}" type="datetimeFigureOut">
              <a:rPr lang="ar-SA" smtClean="0"/>
              <a:t>24/06/1439</a:t>
            </a:fld>
            <a:endParaRPr lang="ar-SA"/>
          </a:p>
        </p:txBody>
      </p:sp>
      <p:sp>
        <p:nvSpPr>
          <p:cNvPr id="1048703" name="عنصر نائب للتذييل 2"/>
          <p:cNvSpPr>
            <a:spLocks noGrp="1"/>
          </p:cNvSpPr>
          <p:nvPr>
            <p:ph type="ftr" sz="quarter" idx="11"/>
          </p:nvPr>
        </p:nvSpPr>
        <p:spPr/>
        <p:txBody>
          <a:bodyPr/>
          <a:lstStyle/>
          <a:p>
            <a:endParaRPr lang="ar-SA"/>
          </a:p>
        </p:txBody>
      </p:sp>
      <p:sp>
        <p:nvSpPr>
          <p:cNvPr id="104870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1048721"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1048722"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1048723"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048724" name="عنصر نائب للتاريخ 4"/>
          <p:cNvSpPr>
            <a:spLocks noGrp="1"/>
          </p:cNvSpPr>
          <p:nvPr>
            <p:ph type="dt" sz="half" idx="10"/>
          </p:nvPr>
        </p:nvSpPr>
        <p:spPr/>
        <p:txBody>
          <a:bodyPr/>
          <a:lstStyle/>
          <a:p>
            <a:fld id="{1B8ABB09-4A1D-463E-8065-109CC2B7EFAA}" type="datetimeFigureOut">
              <a:rPr lang="ar-SA" smtClean="0"/>
              <a:t>24/06/1439</a:t>
            </a:fld>
            <a:endParaRPr lang="ar-SA"/>
          </a:p>
        </p:txBody>
      </p:sp>
      <p:sp>
        <p:nvSpPr>
          <p:cNvPr id="1048725" name="عنصر نائب للتذييل 5"/>
          <p:cNvSpPr>
            <a:spLocks noGrp="1"/>
          </p:cNvSpPr>
          <p:nvPr>
            <p:ph type="ftr" sz="quarter" idx="11"/>
          </p:nvPr>
        </p:nvSpPr>
        <p:spPr/>
        <p:txBody>
          <a:bodyPr/>
          <a:lstStyle/>
          <a:p>
            <a:endParaRPr lang="ar-SA"/>
          </a:p>
        </p:txBody>
      </p:sp>
      <p:sp>
        <p:nvSpPr>
          <p:cNvPr id="1048726"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1048705"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1048706"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1048707"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048708" name="عنصر نائب للتاريخ 4"/>
          <p:cNvSpPr>
            <a:spLocks noGrp="1"/>
          </p:cNvSpPr>
          <p:nvPr>
            <p:ph type="dt" sz="half" idx="10"/>
          </p:nvPr>
        </p:nvSpPr>
        <p:spPr/>
        <p:txBody>
          <a:bodyPr/>
          <a:lstStyle/>
          <a:p>
            <a:fld id="{1B8ABB09-4A1D-463E-8065-109CC2B7EFAA}" type="datetimeFigureOut">
              <a:rPr lang="ar-SA" smtClean="0"/>
              <a:t>24/06/1439</a:t>
            </a:fld>
            <a:endParaRPr lang="ar-SA"/>
          </a:p>
        </p:txBody>
      </p:sp>
      <p:sp>
        <p:nvSpPr>
          <p:cNvPr id="1048709" name="عنصر نائب للتذييل 5"/>
          <p:cNvSpPr>
            <a:spLocks noGrp="1"/>
          </p:cNvSpPr>
          <p:nvPr>
            <p:ph type="ftr" sz="quarter" idx="11"/>
          </p:nvPr>
        </p:nvSpPr>
        <p:spPr/>
        <p:txBody>
          <a:bodyPr/>
          <a:lstStyle/>
          <a:p>
            <a:endParaRPr lang="ar-SA"/>
          </a:p>
        </p:txBody>
      </p:sp>
      <p:sp>
        <p:nvSpPr>
          <p:cNvPr id="1048710"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1048577"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1048578"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24/06/1439</a:t>
            </a:fld>
            <a:endParaRPr lang="ar-SA"/>
          </a:p>
        </p:txBody>
      </p:sp>
      <p:sp>
        <p:nvSpPr>
          <p:cNvPr id="1048579"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1048580"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عنوان 1"/>
          <p:cNvSpPr>
            <a:spLocks noGrp="1"/>
          </p:cNvSpPr>
          <p:nvPr>
            <p:ph type="ctrTitle"/>
          </p:nvPr>
        </p:nvSpPr>
        <p:spPr>
          <a:xfrm>
            <a:off x="683568" y="332656"/>
            <a:ext cx="7772400" cy="1470025"/>
          </a:xfrm>
        </p:spPr>
        <p:txBody>
          <a:bodyPr/>
          <a:lstStyle/>
          <a:p>
            <a:r>
              <a:rPr lang="en-US" dirty="0" smtClean="0"/>
              <a:t>Cardiovascular system</a:t>
            </a:r>
            <a:endParaRPr lang="en-US" dirty="0"/>
          </a:p>
        </p:txBody>
      </p:sp>
      <p:sp>
        <p:nvSpPr>
          <p:cNvPr id="1048587" name="عنوان فرعي 2"/>
          <p:cNvSpPr>
            <a:spLocks noGrp="1"/>
          </p:cNvSpPr>
          <p:nvPr>
            <p:ph type="subTitle" idx="1"/>
          </p:nvPr>
        </p:nvSpPr>
        <p:spPr>
          <a:xfrm>
            <a:off x="1331640" y="1628800"/>
            <a:ext cx="6400800" cy="4752528"/>
          </a:xfrm>
        </p:spPr>
        <p:txBody>
          <a:bodyPr/>
          <a:lstStyle/>
          <a:p>
            <a:pPr algn="l" rtl="0">
              <a:buFont typeface="Arial" pitchFamily="34" charset="0"/>
              <a:buChar char="•"/>
            </a:pPr>
            <a:endParaRPr lang="en-US" dirty="0" smtClean="0">
              <a:solidFill>
                <a:schemeClr val="tx1"/>
              </a:solidFill>
            </a:endParaRPr>
          </a:p>
          <a:p>
            <a:pPr algn="l" rtl="0">
              <a:buFont typeface="Arial" pitchFamily="34" charset="0"/>
              <a:buChar char="•"/>
            </a:pPr>
            <a:endParaRPr lang="en-US" dirty="0" smtClean="0">
              <a:solidFill>
                <a:schemeClr val="tx1"/>
              </a:solidFill>
            </a:endParaRPr>
          </a:p>
          <a:p>
            <a:pPr algn="l" rtl="0">
              <a:buFont typeface="Arial" pitchFamily="34" charset="0"/>
              <a:buChar char="•"/>
            </a:pPr>
            <a:r>
              <a:rPr lang="en-US" dirty="0" smtClean="0">
                <a:solidFill>
                  <a:schemeClr val="tx1"/>
                </a:solidFill>
              </a:rPr>
              <a:t> Heart </a:t>
            </a:r>
          </a:p>
          <a:p>
            <a:pPr algn="l" rtl="0">
              <a:buFont typeface="Arial" pitchFamily="34" charset="0"/>
              <a:buChar char="•"/>
            </a:pPr>
            <a:r>
              <a:rPr lang="en-US" dirty="0" smtClean="0">
                <a:solidFill>
                  <a:schemeClr val="tx1"/>
                </a:solidFill>
              </a:rPr>
              <a:t> Vascular system (blood vessels)</a:t>
            </a:r>
          </a:p>
          <a:p>
            <a:pPr algn="l" rtl="0">
              <a:buFont typeface="Arial" pitchFamily="34" charset="0"/>
              <a:buChar char="•"/>
            </a:pPr>
            <a:endParaRPr lang="en-US" dirty="0" smtClean="0">
              <a:solidFill>
                <a:schemeClr val="tx1"/>
              </a:solidFill>
            </a:endParaRPr>
          </a:p>
          <a:p>
            <a:pPr algn="l" rtl="0">
              <a:buFont typeface="Arial" pitchFamily="34" charset="0"/>
              <a:buChar char="•"/>
            </a:pP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عنوان 1"/>
          <p:cNvSpPr>
            <a:spLocks noGrp="1"/>
          </p:cNvSpPr>
          <p:nvPr>
            <p:ph type="title"/>
          </p:nvPr>
        </p:nvSpPr>
        <p:spPr/>
        <p:txBody>
          <a:bodyPr/>
          <a:lstStyle/>
          <a:p>
            <a:endParaRPr lang="en-US"/>
          </a:p>
        </p:txBody>
      </p:sp>
      <p:pic>
        <p:nvPicPr>
          <p:cNvPr id="2097154" name="Picture 4" descr="C:\Users\Ammar\Downloads\ecg5.jpg"/>
          <p:cNvPicPr>
            <a:picLocks noGrp="1" noChangeAspect="1" noChangeArrowheads="1"/>
          </p:cNvPicPr>
          <p:nvPr>
            <p:ph idx="1"/>
          </p:nvPr>
        </p:nvPicPr>
        <p:blipFill>
          <a:blip r:embed="rId2" cstate="print"/>
          <a:srcRect/>
          <a:stretch>
            <a:fillRect/>
          </a:stretch>
        </p:blipFill>
        <p:spPr bwMode="auto">
          <a:xfrm>
            <a:off x="294285" y="980729"/>
            <a:ext cx="8656579" cy="568863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عنوان 1"/>
          <p:cNvSpPr>
            <a:spLocks noGrp="1"/>
          </p:cNvSpPr>
          <p:nvPr>
            <p:ph type="title"/>
          </p:nvPr>
        </p:nvSpPr>
        <p:spPr/>
        <p:txBody>
          <a:bodyPr/>
          <a:lstStyle/>
          <a:p>
            <a:r>
              <a:rPr lang="en-US" dirty="0" smtClean="0"/>
              <a:t>How to perform ECG</a:t>
            </a:r>
            <a:endParaRPr lang="en-US" dirty="0"/>
          </a:p>
        </p:txBody>
      </p:sp>
      <p:sp>
        <p:nvSpPr>
          <p:cNvPr id="1048610" name="عنصر نائب للمحتوى 2"/>
          <p:cNvSpPr>
            <a:spLocks noGrp="1"/>
          </p:cNvSpPr>
          <p:nvPr>
            <p:ph idx="1"/>
          </p:nvPr>
        </p:nvSpPr>
        <p:spPr/>
        <p:txBody>
          <a:bodyPr/>
          <a:lstStyle/>
          <a:p>
            <a:pPr algn="l" rtl="0">
              <a:buNone/>
            </a:pPr>
            <a:r>
              <a:rPr lang="en-US" dirty="0" smtClean="0"/>
              <a:t>The usual 12 leads ECG can be done by using 10 electrodes, 4 for the limbs , and 6 for the chest.</a:t>
            </a:r>
          </a:p>
          <a:p>
            <a:pPr algn="l" rtl="0">
              <a:buNone/>
            </a:pPr>
            <a:r>
              <a:rPr lang="en-US" dirty="0" smtClean="0"/>
              <a:t>Limb electrodes = I , II, III, </a:t>
            </a:r>
            <a:r>
              <a:rPr lang="en-US" dirty="0" err="1" smtClean="0"/>
              <a:t>aVR</a:t>
            </a:r>
            <a:r>
              <a:rPr lang="en-US" dirty="0" smtClean="0"/>
              <a:t> , </a:t>
            </a:r>
            <a:r>
              <a:rPr lang="en-US" dirty="0" err="1" smtClean="0"/>
              <a:t>aVL</a:t>
            </a:r>
            <a:r>
              <a:rPr lang="en-US" dirty="0" smtClean="0"/>
              <a:t> , </a:t>
            </a:r>
            <a:r>
              <a:rPr lang="en-US" dirty="0" err="1" smtClean="0"/>
              <a:t>aVF</a:t>
            </a:r>
            <a:r>
              <a:rPr lang="en-US" dirty="0" smtClean="0"/>
              <a:t>. </a:t>
            </a:r>
          </a:p>
          <a:p>
            <a:pPr algn="l" rtl="0">
              <a:buNone/>
            </a:pPr>
            <a:r>
              <a:rPr lang="en-US" dirty="0" smtClean="0"/>
              <a:t>Chest electrodes = V1 , V2 , V3 , V4 , V5 , V6</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عنوان 1"/>
          <p:cNvSpPr>
            <a:spLocks noGrp="1"/>
          </p:cNvSpPr>
          <p:nvPr>
            <p:ph type="title"/>
          </p:nvPr>
        </p:nvSpPr>
        <p:spPr/>
        <p:txBody>
          <a:bodyPr/>
          <a:lstStyle/>
          <a:p>
            <a:endParaRPr lang="en-US"/>
          </a:p>
        </p:txBody>
      </p:sp>
      <p:pic>
        <p:nvPicPr>
          <p:cNvPr id="2097155" name="Picture 2" descr="C:\Users\Ammar\Downloads\5427159_orig.jpg"/>
          <p:cNvPicPr>
            <a:picLocks noGrp="1" noChangeAspect="1" noChangeArrowheads="1"/>
          </p:cNvPicPr>
          <p:nvPr>
            <p:ph idx="1"/>
          </p:nvPr>
        </p:nvPicPr>
        <p:blipFill>
          <a:blip r:embed="rId2" cstate="print"/>
          <a:srcRect/>
          <a:stretch>
            <a:fillRect/>
          </a:stretch>
        </p:blipFill>
        <p:spPr bwMode="auto">
          <a:xfrm>
            <a:off x="179512" y="1484784"/>
            <a:ext cx="8796615" cy="482453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عنوان 1"/>
          <p:cNvSpPr>
            <a:spLocks noGrp="1"/>
          </p:cNvSpPr>
          <p:nvPr>
            <p:ph type="title"/>
          </p:nvPr>
        </p:nvSpPr>
        <p:spPr/>
        <p:txBody>
          <a:bodyPr/>
          <a:lstStyle/>
          <a:p>
            <a:endParaRPr lang="en-US"/>
          </a:p>
        </p:txBody>
      </p:sp>
      <p:pic>
        <p:nvPicPr>
          <p:cNvPr id="2097156" name="Picture 2" descr="C:\Users\Ammar\Downloads\cfhg358ecg_001.jpg"/>
          <p:cNvPicPr>
            <a:picLocks noGrp="1" noChangeAspect="1" noChangeArrowheads="1"/>
          </p:cNvPicPr>
          <p:nvPr>
            <p:ph idx="1"/>
          </p:nvPr>
        </p:nvPicPr>
        <p:blipFill>
          <a:blip r:embed="rId2" cstate="print"/>
          <a:srcRect/>
          <a:stretch>
            <a:fillRect/>
          </a:stretch>
        </p:blipFill>
        <p:spPr bwMode="auto">
          <a:xfrm>
            <a:off x="755576" y="38116"/>
            <a:ext cx="7992888" cy="663409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عنوان 1"/>
          <p:cNvSpPr>
            <a:spLocks noGrp="1"/>
          </p:cNvSpPr>
          <p:nvPr>
            <p:ph type="title"/>
          </p:nvPr>
        </p:nvSpPr>
        <p:spPr/>
        <p:txBody>
          <a:bodyPr/>
          <a:lstStyle/>
          <a:p>
            <a:r>
              <a:rPr lang="en-US" dirty="0" smtClean="0"/>
              <a:t>Benefits</a:t>
            </a:r>
            <a:endParaRPr lang="en-US" dirty="0"/>
          </a:p>
        </p:txBody>
      </p:sp>
      <p:sp>
        <p:nvSpPr>
          <p:cNvPr id="1048614" name="عنصر نائب للمحتوى 2"/>
          <p:cNvSpPr>
            <a:spLocks noGrp="1"/>
          </p:cNvSpPr>
          <p:nvPr>
            <p:ph idx="1"/>
          </p:nvPr>
        </p:nvSpPr>
        <p:spPr/>
        <p:txBody>
          <a:bodyPr/>
          <a:lstStyle/>
          <a:p>
            <a:pPr algn="l" rtl="0">
              <a:buNone/>
            </a:pPr>
            <a:endParaRPr lang="en-US" dirty="0" smtClean="0"/>
          </a:p>
          <a:p>
            <a:pPr algn="l" rtl="0">
              <a:buNone/>
            </a:pPr>
            <a:endParaRPr lang="en-US" dirty="0" smtClean="0"/>
          </a:p>
          <a:p>
            <a:pPr algn="l" rtl="0">
              <a:buNone/>
            </a:pPr>
            <a:r>
              <a:rPr lang="en-US" dirty="0" smtClean="0"/>
              <a:t>Diagnosis of some cardiac problems especially ischemic heart disease and arrhythmia.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7" name="Picture 5" descr="C:\Users\Ammar\Downloads\sinus_bradycardia.gif"/>
          <p:cNvPicPr>
            <a:picLocks noChangeAspect="1" noChangeArrowheads="1"/>
          </p:cNvPicPr>
          <p:nvPr/>
        </p:nvPicPr>
        <p:blipFill>
          <a:blip r:embed="rId2" cstate="print"/>
          <a:srcRect/>
          <a:stretch>
            <a:fillRect/>
          </a:stretch>
        </p:blipFill>
        <p:spPr bwMode="auto">
          <a:xfrm>
            <a:off x="-756592" y="3212976"/>
            <a:ext cx="11737304" cy="3645024"/>
          </a:xfrm>
          <a:prstGeom prst="rect">
            <a:avLst/>
          </a:prstGeom>
          <a:noFill/>
        </p:spPr>
      </p:pic>
      <p:pic>
        <p:nvPicPr>
          <p:cNvPr id="2097158" name="Picture 3" descr="C:\Users\Ammar\Downloads\lbbb_mi.jpg"/>
          <p:cNvPicPr>
            <a:picLocks noChangeAspect="1" noChangeArrowheads="1"/>
          </p:cNvPicPr>
          <p:nvPr/>
        </p:nvPicPr>
        <p:blipFill>
          <a:blip r:embed="rId3" cstate="print"/>
          <a:srcRect/>
          <a:stretch>
            <a:fillRect/>
          </a:stretch>
        </p:blipFill>
        <p:spPr bwMode="auto">
          <a:xfrm>
            <a:off x="-8137920" y="0"/>
            <a:ext cx="17281920" cy="4293096"/>
          </a:xfrm>
          <a:prstGeom prst="rect">
            <a:avLst/>
          </a:prstGeom>
          <a:noFill/>
        </p:spPr>
      </p:pic>
      <p:sp>
        <p:nvSpPr>
          <p:cNvPr id="1048615" name="عنوان 1"/>
          <p:cNvSpPr>
            <a:spLocks noGrp="1"/>
          </p:cNvSpPr>
          <p:nvPr>
            <p:ph type="title"/>
          </p:nvPr>
        </p:nvSpPr>
        <p:spPr/>
        <p:txBody>
          <a:bodyPr/>
          <a:lstStyle/>
          <a:p>
            <a:endParaRPr lang="en-US"/>
          </a:p>
        </p:txBody>
      </p:sp>
      <p:pic>
        <p:nvPicPr>
          <p:cNvPr id="2097159" name="Picture 2" descr="C:\Users\Ammar\Downloads\f07c2a984474a74e738088bcce0abfa6 (1).png"/>
          <p:cNvPicPr>
            <a:picLocks noGrp="1" noChangeAspect="1" noChangeArrowheads="1"/>
          </p:cNvPicPr>
          <p:nvPr>
            <p:ph idx="1"/>
          </p:nvPr>
        </p:nvPicPr>
        <p:blipFill>
          <a:blip r:embed="rId4" cstate="print"/>
          <a:srcRect/>
          <a:stretch>
            <a:fillRect/>
          </a:stretch>
        </p:blipFill>
        <p:spPr bwMode="auto">
          <a:xfrm>
            <a:off x="-3132856" y="0"/>
            <a:ext cx="8028384" cy="432795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عنوان 1"/>
          <p:cNvSpPr>
            <a:spLocks noGrp="1"/>
          </p:cNvSpPr>
          <p:nvPr>
            <p:ph type="title"/>
          </p:nvPr>
        </p:nvSpPr>
        <p:spPr/>
        <p:txBody>
          <a:bodyPr/>
          <a:lstStyle/>
          <a:p>
            <a:r>
              <a:rPr lang="en-US" dirty="0" err="1" smtClean="0"/>
              <a:t>Holter</a:t>
            </a:r>
            <a:r>
              <a:rPr lang="en-US" dirty="0" smtClean="0"/>
              <a:t> monitor</a:t>
            </a:r>
            <a:endParaRPr lang="en-US" dirty="0"/>
          </a:p>
        </p:txBody>
      </p:sp>
      <p:sp>
        <p:nvSpPr>
          <p:cNvPr id="1048617" name="عنصر نائب للمحتوى 2"/>
          <p:cNvSpPr>
            <a:spLocks noGrp="1"/>
          </p:cNvSpPr>
          <p:nvPr>
            <p:ph idx="1"/>
          </p:nvPr>
        </p:nvSpPr>
        <p:spPr/>
        <p:txBody>
          <a:bodyPr>
            <a:normAutofit fontScale="94844"/>
          </a:bodyPr>
          <a:lstStyle/>
          <a:p>
            <a:pPr algn="l" rtl="0">
              <a:buNone/>
            </a:pPr>
            <a:r>
              <a:rPr lang="en-US" dirty="0" smtClean="0"/>
              <a:t>Similar to ordinary ECG , but is used to monitor cardiac activity for long time (1-2 days).</a:t>
            </a:r>
          </a:p>
          <a:p>
            <a:pPr algn="l" rtl="0">
              <a:buNone/>
            </a:pPr>
            <a:r>
              <a:rPr lang="en-US" dirty="0" smtClean="0"/>
              <a:t>The instrument carried by the patient and usually taken home.</a:t>
            </a:r>
          </a:p>
          <a:p>
            <a:pPr algn="l" rtl="0">
              <a:buNone/>
            </a:pPr>
            <a:r>
              <a:rPr lang="en-US" dirty="0" smtClean="0"/>
              <a:t>It is useful for monitoring of infrequent events of cardiac arrhythmias (paroxysmal arrhythmia).</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عنوان 1"/>
          <p:cNvSpPr>
            <a:spLocks noGrp="1"/>
          </p:cNvSpPr>
          <p:nvPr>
            <p:ph type="title"/>
          </p:nvPr>
        </p:nvSpPr>
        <p:spPr/>
        <p:txBody>
          <a:bodyPr/>
          <a:lstStyle/>
          <a:p>
            <a:r>
              <a:rPr lang="en-US" dirty="0" smtClean="0"/>
              <a:t>Echocardiography</a:t>
            </a:r>
            <a:endParaRPr lang="en-US" dirty="0"/>
          </a:p>
        </p:txBody>
      </p:sp>
      <p:sp>
        <p:nvSpPr>
          <p:cNvPr id="1048619" name="عنصر نائب للمحتوى 2"/>
          <p:cNvSpPr>
            <a:spLocks noGrp="1"/>
          </p:cNvSpPr>
          <p:nvPr>
            <p:ph idx="1"/>
          </p:nvPr>
        </p:nvSpPr>
        <p:spPr/>
        <p:txBody>
          <a:bodyPr/>
          <a:lstStyle/>
          <a:p>
            <a:pPr algn="l" rtl="0">
              <a:buNone/>
            </a:pPr>
            <a:r>
              <a:rPr lang="en-US" dirty="0" smtClean="0"/>
              <a:t>Ultra sound based test  used to  monitor cardiac function in real time state.</a:t>
            </a:r>
          </a:p>
          <a:p>
            <a:pPr algn="l" rtl="0">
              <a:buNone/>
            </a:pPr>
            <a:r>
              <a:rPr lang="en-US" dirty="0" smtClean="0"/>
              <a:t>It is a bed site examination.</a:t>
            </a:r>
          </a:p>
          <a:p>
            <a:pPr algn="l" rtl="0">
              <a:buNone/>
            </a:pPr>
            <a:r>
              <a:rPr lang="en-US" dirty="0" smtClean="0"/>
              <a:t>Can detect structural heart defects, abnormality in function, and the blood flow in and around the heart.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عنوان 1"/>
          <p:cNvSpPr>
            <a:spLocks noGrp="1"/>
          </p:cNvSpPr>
          <p:nvPr>
            <p:ph type="title"/>
          </p:nvPr>
        </p:nvSpPr>
        <p:spPr/>
        <p:txBody>
          <a:bodyPr/>
          <a:lstStyle/>
          <a:p>
            <a:endParaRPr lang="en-US"/>
          </a:p>
        </p:txBody>
      </p:sp>
      <p:pic>
        <p:nvPicPr>
          <p:cNvPr id="2097160" name="Picture 2" descr="C:\Users\Ammar\Downloads\echocardiogram-01.jpg"/>
          <p:cNvPicPr>
            <a:picLocks noGrp="1" noChangeAspect="1" noChangeArrowheads="1"/>
          </p:cNvPicPr>
          <p:nvPr>
            <p:ph idx="1"/>
          </p:nvPr>
        </p:nvPicPr>
        <p:blipFill>
          <a:blip r:embed="rId2" cstate="print"/>
          <a:srcRect/>
          <a:stretch>
            <a:fillRect/>
          </a:stretch>
        </p:blipFill>
        <p:spPr bwMode="auto">
          <a:xfrm>
            <a:off x="1691680" y="334789"/>
            <a:ext cx="6408712" cy="640871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dirty="0" smtClean="0"/>
              <a:t>CT – angiography </a:t>
            </a:r>
            <a:endParaRPr lang="en-US" dirty="0"/>
          </a:p>
        </p:txBody>
      </p:sp>
      <p:sp>
        <p:nvSpPr>
          <p:cNvPr id="1048626" name="Content Placeholder 2"/>
          <p:cNvSpPr>
            <a:spLocks noGrp="1"/>
          </p:cNvSpPr>
          <p:nvPr>
            <p:ph idx="1"/>
          </p:nvPr>
        </p:nvSpPr>
        <p:spPr/>
        <p:txBody>
          <a:bodyPr/>
          <a:lstStyle/>
          <a:p>
            <a:pPr algn="l" rtl="0">
              <a:buNone/>
            </a:pPr>
            <a:endParaRPr lang="en-US" dirty="0" smtClean="0"/>
          </a:p>
          <a:p>
            <a:pPr algn="l" rtl="0">
              <a:buNone/>
            </a:pPr>
            <a:endParaRPr lang="en-US" dirty="0" smtClean="0"/>
          </a:p>
          <a:p>
            <a:pPr algn="l" rtl="0">
              <a:buNone/>
            </a:pPr>
            <a:r>
              <a:rPr lang="en-US" dirty="0" smtClean="0"/>
              <a:t>CT scan of the heart to detect plaque or calcium deposition in the coronary arteries, which indicates ischemia.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عنوان 1"/>
          <p:cNvSpPr>
            <a:spLocks noGrp="1"/>
          </p:cNvSpPr>
          <p:nvPr>
            <p:ph type="title"/>
          </p:nvPr>
        </p:nvSpPr>
        <p:spPr/>
        <p:txBody>
          <a:bodyPr/>
          <a:lstStyle/>
          <a:p>
            <a:r>
              <a:rPr lang="en-US" dirty="0" smtClean="0"/>
              <a:t>Heart</a:t>
            </a:r>
            <a:endParaRPr lang="en-US" dirty="0"/>
          </a:p>
        </p:txBody>
      </p:sp>
      <p:sp>
        <p:nvSpPr>
          <p:cNvPr id="1048594" name="عنصر نائب للمحتوى 2"/>
          <p:cNvSpPr>
            <a:spLocks noGrp="1"/>
          </p:cNvSpPr>
          <p:nvPr>
            <p:ph idx="1"/>
          </p:nvPr>
        </p:nvSpPr>
        <p:spPr/>
        <p:txBody>
          <a:bodyPr>
            <a:normAutofit fontScale="92969"/>
          </a:bodyPr>
          <a:lstStyle/>
          <a:p>
            <a:pPr algn="l" rtl="0"/>
            <a:r>
              <a:rPr lang="en-US" sz="3600" b="1" dirty="0" smtClean="0"/>
              <a:t>Anatomy </a:t>
            </a:r>
          </a:p>
          <a:p>
            <a:pPr algn="l" rtl="0">
              <a:buNone/>
            </a:pPr>
            <a:r>
              <a:rPr lang="en-US" dirty="0" smtClean="0"/>
              <a:t>Consist of 2 separate sides, each composed of 2 chambers separated by septum, that has valve allowing the passage of blood from the atria to the ventricle in one direction.</a:t>
            </a:r>
          </a:p>
          <a:p>
            <a:pPr algn="l" rtl="0">
              <a:buNone/>
            </a:pPr>
            <a:r>
              <a:rPr lang="en-US" dirty="0" smtClean="0"/>
              <a:t>The left side contains oxygenated blood coming from the lungs, while the right side contains deoxygenated blood coming from the whole body.</a:t>
            </a:r>
          </a:p>
          <a:p>
            <a:pPr algn="l" rtl="0">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عنوان 1"/>
          <p:cNvSpPr>
            <a:spLocks noGrp="1"/>
          </p:cNvSpPr>
          <p:nvPr>
            <p:ph type="title"/>
          </p:nvPr>
        </p:nvSpPr>
        <p:spPr/>
        <p:txBody>
          <a:bodyPr/>
          <a:lstStyle/>
          <a:p>
            <a:endParaRPr lang="en-US"/>
          </a:p>
        </p:txBody>
      </p:sp>
      <p:pic>
        <p:nvPicPr>
          <p:cNvPr id="2097162" name="Picture 2" descr="C:\Users\Ammar\Downloads\Ct-angiography.png"/>
          <p:cNvPicPr>
            <a:picLocks noGrp="1" noChangeAspect="1" noChangeArrowheads="1"/>
          </p:cNvPicPr>
          <p:nvPr>
            <p:ph idx="1"/>
          </p:nvPr>
        </p:nvPicPr>
        <p:blipFill>
          <a:blip r:embed="rId2" cstate="print"/>
          <a:srcRect/>
          <a:stretch>
            <a:fillRect/>
          </a:stretch>
        </p:blipFill>
        <p:spPr bwMode="auto">
          <a:xfrm>
            <a:off x="539552" y="586027"/>
            <a:ext cx="7982511" cy="6271973"/>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Title 1"/>
          <p:cNvSpPr>
            <a:spLocks noGrp="1"/>
          </p:cNvSpPr>
          <p:nvPr>
            <p:ph type="title"/>
          </p:nvPr>
        </p:nvSpPr>
        <p:spPr/>
        <p:txBody>
          <a:bodyPr/>
          <a:lstStyle/>
          <a:p>
            <a:r>
              <a:rPr lang="en-US" dirty="0" smtClean="0"/>
              <a:t>Cardiac catheterization </a:t>
            </a:r>
            <a:endParaRPr lang="en-US" dirty="0"/>
          </a:p>
        </p:txBody>
      </p:sp>
      <p:sp>
        <p:nvSpPr>
          <p:cNvPr id="1048629" name="Content Placeholder 2"/>
          <p:cNvSpPr>
            <a:spLocks noGrp="1"/>
          </p:cNvSpPr>
          <p:nvPr>
            <p:ph idx="1"/>
          </p:nvPr>
        </p:nvSpPr>
        <p:spPr/>
        <p:txBody>
          <a:bodyPr>
            <a:normAutofit fontScale="97500"/>
          </a:bodyPr>
          <a:lstStyle/>
          <a:p>
            <a:pPr algn="l" rtl="0">
              <a:buNone/>
            </a:pPr>
            <a:r>
              <a:rPr lang="en-US" dirty="0" smtClean="0"/>
              <a:t>Involve the insertion of plastic catheter within the femoral artery, and progressing the catheter to reach the aorta, the by selecting the coronary artery, dye is injected inside to make the artery visualized on a fluoroscopic screen.</a:t>
            </a:r>
          </a:p>
          <a:p>
            <a:pPr algn="l" rtl="0">
              <a:buNone/>
            </a:pPr>
            <a:r>
              <a:rPr lang="en-US" dirty="0" smtClean="0"/>
              <a:t>Normal flow of the dye indicates normal coronaries,  while narrowing or obstruction of the flow indicating ischemic coronary arteries.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0" name="عنوان 1"/>
          <p:cNvSpPr>
            <a:spLocks noGrp="1"/>
          </p:cNvSpPr>
          <p:nvPr>
            <p:ph type="title"/>
          </p:nvPr>
        </p:nvSpPr>
        <p:spPr/>
        <p:txBody>
          <a:bodyPr/>
          <a:lstStyle/>
          <a:p>
            <a:endParaRPr lang="en-US"/>
          </a:p>
        </p:txBody>
      </p:sp>
      <p:pic>
        <p:nvPicPr>
          <p:cNvPr id="2097163" name="Picture 2" descr="C:\Users\Ammar\Downloads\18129.jpg"/>
          <p:cNvPicPr>
            <a:picLocks noGrp="1" noChangeAspect="1" noChangeArrowheads="1"/>
          </p:cNvPicPr>
          <p:nvPr>
            <p:ph idx="1"/>
          </p:nvPr>
        </p:nvPicPr>
        <p:blipFill>
          <a:blip r:embed="rId2" cstate="print"/>
          <a:srcRect/>
          <a:stretch>
            <a:fillRect/>
          </a:stretch>
        </p:blipFill>
        <p:spPr bwMode="auto">
          <a:xfrm>
            <a:off x="251520" y="-83165"/>
            <a:ext cx="8676456" cy="694116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عنوان 1"/>
          <p:cNvSpPr>
            <a:spLocks noGrp="1"/>
          </p:cNvSpPr>
          <p:nvPr>
            <p:ph type="title"/>
          </p:nvPr>
        </p:nvSpPr>
        <p:spPr/>
        <p:txBody>
          <a:bodyPr/>
          <a:lstStyle/>
          <a:p>
            <a:endParaRPr lang="en-US"/>
          </a:p>
        </p:txBody>
      </p:sp>
      <p:pic>
        <p:nvPicPr>
          <p:cNvPr id="2097164" name="Picture 2" descr="C:\Users\Ammar\Downloads\NormalLeftCoronaryArtery.jpg"/>
          <p:cNvPicPr>
            <a:picLocks noGrp="1" noChangeAspect="1" noChangeArrowheads="1"/>
          </p:cNvPicPr>
          <p:nvPr>
            <p:ph idx="1"/>
          </p:nvPr>
        </p:nvPicPr>
        <p:blipFill>
          <a:blip r:embed="rId2" cstate="print"/>
          <a:srcRect/>
          <a:stretch>
            <a:fillRect/>
          </a:stretch>
        </p:blipFill>
        <p:spPr bwMode="auto">
          <a:xfrm>
            <a:off x="1691680" y="372232"/>
            <a:ext cx="6336704" cy="6400071"/>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عنوان 1"/>
          <p:cNvSpPr>
            <a:spLocks noGrp="1"/>
          </p:cNvSpPr>
          <p:nvPr>
            <p:ph type="title"/>
          </p:nvPr>
        </p:nvSpPr>
        <p:spPr/>
        <p:txBody>
          <a:bodyPr/>
          <a:lstStyle/>
          <a:p>
            <a:endParaRPr lang="en-US"/>
          </a:p>
        </p:txBody>
      </p:sp>
      <p:pic>
        <p:nvPicPr>
          <p:cNvPr id="2097165" name="Picture 2" descr="C:\Users\Ammar\Downloads\NormalRightCoronaryArtery.jpg"/>
          <p:cNvPicPr>
            <a:picLocks noGrp="1" noChangeAspect="1" noChangeArrowheads="1"/>
          </p:cNvPicPr>
          <p:nvPr>
            <p:ph idx="1"/>
          </p:nvPr>
        </p:nvPicPr>
        <p:blipFill>
          <a:blip r:embed="rId2" cstate="print"/>
          <a:srcRect/>
          <a:stretch>
            <a:fillRect/>
          </a:stretch>
        </p:blipFill>
        <p:spPr bwMode="auto">
          <a:xfrm>
            <a:off x="1475656" y="142168"/>
            <a:ext cx="6912768" cy="6739948"/>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Title 1"/>
          <p:cNvSpPr>
            <a:spLocks noGrp="1"/>
          </p:cNvSpPr>
          <p:nvPr>
            <p:ph type="title"/>
          </p:nvPr>
        </p:nvSpPr>
        <p:spPr/>
        <p:txBody>
          <a:bodyPr/>
          <a:lstStyle/>
          <a:p>
            <a:r>
              <a:rPr lang="en-US" dirty="0" smtClean="0"/>
              <a:t>Procedure </a:t>
            </a:r>
            <a:endParaRPr lang="en-US" dirty="0"/>
          </a:p>
        </p:txBody>
      </p:sp>
      <p:sp>
        <p:nvSpPr>
          <p:cNvPr id="1048634" name="Content Placeholder 2"/>
          <p:cNvSpPr>
            <a:spLocks noGrp="1"/>
          </p:cNvSpPr>
          <p:nvPr>
            <p:ph idx="1"/>
          </p:nvPr>
        </p:nvSpPr>
        <p:spPr/>
        <p:txBody>
          <a:bodyPr>
            <a:normAutofit fontScale="96094" lnSpcReduction="10000"/>
          </a:bodyPr>
          <a:lstStyle/>
          <a:p>
            <a:pPr algn="l" rtl="0">
              <a:buNone/>
            </a:pPr>
            <a:r>
              <a:rPr lang="en-US" dirty="0" smtClean="0"/>
              <a:t>After good skin sterilization insert a plastic catheter </a:t>
            </a:r>
            <a:r>
              <a:rPr lang="en-US" dirty="0" err="1" smtClean="0"/>
              <a:t>percutaneously</a:t>
            </a:r>
            <a:r>
              <a:rPr lang="en-US" dirty="0" smtClean="0"/>
              <a:t> inside the femoral artery at  the groin, then progress the catheter upward under fluoroscopic monitoring until reaching the aortic arch, from that position localizing the coronary arteries should be done, followed by selective insertion of the catheter inside either the left or right coronary artery to inject a dye making the coronary artery more clear to fluoroscopic vision.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5" name="عنوان 1"/>
          <p:cNvSpPr>
            <a:spLocks noGrp="1"/>
          </p:cNvSpPr>
          <p:nvPr>
            <p:ph type="title"/>
          </p:nvPr>
        </p:nvSpPr>
        <p:spPr/>
        <p:txBody>
          <a:bodyPr/>
          <a:lstStyle/>
          <a:p>
            <a:endParaRPr lang="en-US" dirty="0"/>
          </a:p>
        </p:txBody>
      </p:sp>
      <p:sp>
        <p:nvSpPr>
          <p:cNvPr id="1048636" name="عنصر نائب للمحتوى 2"/>
          <p:cNvSpPr>
            <a:spLocks noGrp="1"/>
          </p:cNvSpPr>
          <p:nvPr>
            <p:ph idx="1"/>
          </p:nvPr>
        </p:nvSpPr>
        <p:spPr/>
        <p:txBody>
          <a:bodyPr>
            <a:normAutofit fontScale="90000"/>
          </a:bodyPr>
          <a:lstStyle/>
          <a:p>
            <a:pPr algn="l" rtl="0">
              <a:buNone/>
            </a:pPr>
            <a:r>
              <a:rPr lang="en-US" dirty="0" smtClean="0"/>
              <a:t>Coronary cath. Should be done under anticoagulant cover, and removal of the femoral sheath should only be done after ensuring that the anticoagulant effect is ended to avoid excessive bleeding from the site of the catheter insertion.</a:t>
            </a:r>
          </a:p>
          <a:p>
            <a:pPr algn="l" rtl="0">
              <a:buNone/>
            </a:pPr>
            <a:r>
              <a:rPr lang="en-US" dirty="0" smtClean="0"/>
              <a:t>Legs should be kept straight until the catheter is removed .</a:t>
            </a:r>
          </a:p>
          <a:p>
            <a:pPr algn="l" rtl="0">
              <a:buNone/>
            </a:pPr>
            <a:r>
              <a:rPr lang="en-US" dirty="0" smtClean="0"/>
              <a:t>After removal apply local pressure on the site of puncture for appropriate time.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عنوان 1"/>
          <p:cNvSpPr>
            <a:spLocks noGrp="1"/>
          </p:cNvSpPr>
          <p:nvPr>
            <p:ph type="title"/>
          </p:nvPr>
        </p:nvSpPr>
        <p:spPr/>
        <p:txBody>
          <a:bodyPr/>
          <a:lstStyle/>
          <a:p>
            <a:endParaRPr lang="en-US" dirty="0"/>
          </a:p>
        </p:txBody>
      </p:sp>
      <p:sp>
        <p:nvSpPr>
          <p:cNvPr id="1048638" name="عنصر نائب للمحتوى 2"/>
          <p:cNvSpPr>
            <a:spLocks noGrp="1"/>
          </p:cNvSpPr>
          <p:nvPr>
            <p:ph idx="1"/>
          </p:nvPr>
        </p:nvSpPr>
        <p:spPr/>
        <p:txBody>
          <a:bodyPr>
            <a:normAutofit fontScale="94844"/>
          </a:bodyPr>
          <a:lstStyle/>
          <a:p>
            <a:pPr algn="l" rtl="0">
              <a:buNone/>
            </a:pPr>
            <a:r>
              <a:rPr lang="en-US" dirty="0" smtClean="0"/>
              <a:t>Patient should be kept flat for several hours.</a:t>
            </a:r>
          </a:p>
          <a:p>
            <a:pPr algn="l" rtl="0">
              <a:buNone/>
            </a:pPr>
            <a:r>
              <a:rPr lang="en-US" dirty="0" smtClean="0"/>
              <a:t>Patient can be discharge home in the next day .</a:t>
            </a:r>
          </a:p>
          <a:p>
            <a:pPr algn="l" rtl="0">
              <a:buNone/>
            </a:pPr>
            <a:r>
              <a:rPr lang="en-US" dirty="0" smtClean="0"/>
              <a:t>Post discharge follow up include monitoring the puncture site for bleeding , infection, or swelling (hematoma collection), and also changing dressing if required.</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Title 1"/>
          <p:cNvSpPr>
            <a:spLocks noGrp="1"/>
          </p:cNvSpPr>
          <p:nvPr>
            <p:ph type="title"/>
          </p:nvPr>
        </p:nvSpPr>
        <p:spPr/>
        <p:txBody>
          <a:bodyPr/>
          <a:lstStyle/>
          <a:p>
            <a:pPr algn="l" rtl="0"/>
            <a:r>
              <a:rPr lang="en-US" dirty="0" smtClean="0"/>
              <a:t>Clinical application </a:t>
            </a:r>
            <a:endParaRPr lang="en-US" dirty="0"/>
          </a:p>
        </p:txBody>
      </p:sp>
      <p:sp>
        <p:nvSpPr>
          <p:cNvPr id="1048640" name="Content Placeholder 2"/>
          <p:cNvSpPr>
            <a:spLocks noGrp="1"/>
          </p:cNvSpPr>
          <p:nvPr>
            <p:ph idx="1"/>
          </p:nvPr>
        </p:nvSpPr>
        <p:spPr/>
        <p:txBody>
          <a:bodyPr/>
          <a:lstStyle/>
          <a:p>
            <a:pPr marL="514350" indent="-514350" algn="l" rtl="0">
              <a:buFont typeface="+mj-lt"/>
              <a:buAutoNum type="arabicPeriod"/>
            </a:pPr>
            <a:r>
              <a:rPr lang="en-US" b="1" dirty="0" smtClean="0"/>
              <a:t>Diagnostic catheterization </a:t>
            </a:r>
            <a:r>
              <a:rPr lang="en-US" dirty="0" smtClean="0"/>
              <a:t>- only detect coronary patency.</a:t>
            </a:r>
          </a:p>
          <a:p>
            <a:pPr marL="514350" indent="-514350" algn="l" rtl="0">
              <a:buFont typeface="+mj-lt"/>
              <a:buAutoNum type="arabicPeriod"/>
            </a:pPr>
            <a:r>
              <a:rPr lang="en-US" b="1" dirty="0" smtClean="0"/>
              <a:t>Therapeutic catheterization </a:t>
            </a:r>
            <a:r>
              <a:rPr lang="en-US" dirty="0" smtClean="0"/>
              <a:t>– involve dilatation of the </a:t>
            </a:r>
            <a:r>
              <a:rPr lang="en-US" dirty="0" err="1" smtClean="0"/>
              <a:t>stenosed</a:t>
            </a:r>
            <a:r>
              <a:rPr lang="en-US" dirty="0" smtClean="0"/>
              <a:t> coronary artery or insertion of a coronary stent.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عنوان 1"/>
          <p:cNvSpPr>
            <a:spLocks noGrp="1"/>
          </p:cNvSpPr>
          <p:nvPr>
            <p:ph type="title"/>
          </p:nvPr>
        </p:nvSpPr>
        <p:spPr/>
        <p:txBody>
          <a:bodyPr/>
          <a:lstStyle/>
          <a:p>
            <a:endParaRPr lang="en-US" dirty="0"/>
          </a:p>
        </p:txBody>
      </p:sp>
      <p:pic>
        <p:nvPicPr>
          <p:cNvPr id="2097152" name="Picture 2" descr="C:\Users\Ammar\Downloads\k6231798.jpg"/>
          <p:cNvPicPr>
            <a:picLocks noGrp="1" noChangeAspect="1" noChangeArrowheads="1"/>
          </p:cNvPicPr>
          <p:nvPr>
            <p:ph idx="1"/>
          </p:nvPr>
        </p:nvPicPr>
        <p:blipFill>
          <a:blip r:embed="rId2" cstate="print"/>
          <a:srcRect/>
          <a:stretch>
            <a:fillRect/>
          </a:stretch>
        </p:blipFill>
        <p:spPr bwMode="auto">
          <a:xfrm>
            <a:off x="0" y="193654"/>
            <a:ext cx="9144000" cy="666506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عنوان 1"/>
          <p:cNvSpPr>
            <a:spLocks noGrp="1"/>
          </p:cNvSpPr>
          <p:nvPr>
            <p:ph type="title"/>
          </p:nvPr>
        </p:nvSpPr>
        <p:spPr/>
        <p:txBody>
          <a:bodyPr/>
          <a:lstStyle/>
          <a:p>
            <a:pPr rtl="0"/>
            <a:r>
              <a:rPr lang="en-US" dirty="0" smtClean="0"/>
              <a:t>Vascular system</a:t>
            </a:r>
            <a:endParaRPr lang="en-US" dirty="0"/>
          </a:p>
        </p:txBody>
      </p:sp>
      <p:sp>
        <p:nvSpPr>
          <p:cNvPr id="1048597" name="عنصر نائب للمحتوى 2"/>
          <p:cNvSpPr>
            <a:spLocks noGrp="1"/>
          </p:cNvSpPr>
          <p:nvPr>
            <p:ph idx="1"/>
          </p:nvPr>
        </p:nvSpPr>
        <p:spPr/>
        <p:txBody>
          <a:bodyPr>
            <a:normAutofit fontScale="97500"/>
          </a:bodyPr>
          <a:lstStyle/>
          <a:p>
            <a:pPr algn="l" rtl="0">
              <a:buNone/>
            </a:pPr>
            <a:r>
              <a:rPr lang="en-US" dirty="0" smtClean="0"/>
              <a:t>The oxygenated blood pumped from the heart into the aorta which transfer the  cardiac output to the vital organs in the body except the lungs.</a:t>
            </a:r>
          </a:p>
          <a:p>
            <a:pPr algn="l" rtl="0">
              <a:buNone/>
            </a:pPr>
            <a:r>
              <a:rPr lang="en-US" dirty="0" smtClean="0"/>
              <a:t>The two coronary arteries arise from the aorta supply the myocardium.</a:t>
            </a:r>
          </a:p>
          <a:p>
            <a:pPr algn="l" rtl="0">
              <a:buNone/>
            </a:pPr>
            <a:r>
              <a:rPr lang="en-US" dirty="0" smtClean="0"/>
              <a:t>The deoxygenated blood collected from the body collected in right atrium then pushed to the lungs through the pulmonary artery.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عنوان 1"/>
          <p:cNvSpPr>
            <a:spLocks noGrp="1"/>
          </p:cNvSpPr>
          <p:nvPr>
            <p:ph type="title"/>
          </p:nvPr>
        </p:nvSpPr>
        <p:spPr/>
        <p:txBody>
          <a:bodyPr/>
          <a:lstStyle/>
          <a:p>
            <a:endParaRPr lang="en-US" dirty="0"/>
          </a:p>
        </p:txBody>
      </p:sp>
      <p:sp>
        <p:nvSpPr>
          <p:cNvPr id="1048599" name="عنصر نائب للمحتوى 2"/>
          <p:cNvSpPr>
            <a:spLocks noGrp="1"/>
          </p:cNvSpPr>
          <p:nvPr>
            <p:ph idx="1"/>
          </p:nvPr>
        </p:nvSpPr>
        <p:spPr/>
        <p:txBody>
          <a:bodyPr/>
          <a:lstStyle/>
          <a:p>
            <a:pPr algn="l" rtl="0">
              <a:buNone/>
            </a:pPr>
            <a:r>
              <a:rPr lang="en-US" dirty="0" smtClean="0"/>
              <a:t>Diseases affecting the coronary arteries cause ischemic heart disease (myocardial infarction or angina pectoris), while disease affecting the peripheral circulatory system may cause hypertension , deep venous thrombosis(DVT).</a:t>
            </a:r>
          </a:p>
          <a:p>
            <a:pPr algn="l" rtl="0">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عنوان 1"/>
          <p:cNvSpPr>
            <a:spLocks noGrp="1"/>
          </p:cNvSpPr>
          <p:nvPr>
            <p:ph type="title"/>
          </p:nvPr>
        </p:nvSpPr>
        <p:spPr/>
        <p:txBody>
          <a:bodyPr/>
          <a:lstStyle/>
          <a:p>
            <a:r>
              <a:rPr lang="en-US" dirty="0" smtClean="0"/>
              <a:t>Signs and symptoms</a:t>
            </a:r>
            <a:endParaRPr lang="en-US" dirty="0"/>
          </a:p>
        </p:txBody>
      </p:sp>
      <p:sp>
        <p:nvSpPr>
          <p:cNvPr id="1048601" name="عنصر نائب للمحتوى 2"/>
          <p:cNvSpPr>
            <a:spLocks noGrp="1"/>
          </p:cNvSpPr>
          <p:nvPr>
            <p:ph idx="1"/>
          </p:nvPr>
        </p:nvSpPr>
        <p:spPr/>
        <p:txBody>
          <a:bodyPr/>
          <a:lstStyle/>
          <a:p>
            <a:pPr algn="l" rtl="0">
              <a:buNone/>
            </a:pPr>
            <a:endParaRPr lang="en-US" dirty="0" smtClean="0"/>
          </a:p>
          <a:p>
            <a:pPr algn="l" rtl="0">
              <a:buNone/>
            </a:pPr>
            <a:r>
              <a:rPr lang="en-US" dirty="0" smtClean="0"/>
              <a:t>Symptoms = chest pain, palpitation, </a:t>
            </a:r>
            <a:r>
              <a:rPr lang="en-US" dirty="0" err="1" smtClean="0"/>
              <a:t>dyspnea</a:t>
            </a:r>
            <a:r>
              <a:rPr lang="en-US" dirty="0" smtClean="0"/>
              <a:t>.</a:t>
            </a:r>
          </a:p>
          <a:p>
            <a:pPr algn="l" rtl="0">
              <a:buNone/>
            </a:pPr>
            <a:endParaRPr lang="en-US" dirty="0" smtClean="0"/>
          </a:p>
          <a:p>
            <a:pPr algn="l" rtl="0">
              <a:buNone/>
            </a:pPr>
            <a:r>
              <a:rPr lang="en-US" dirty="0" smtClean="0"/>
              <a:t>Signs = cyanosis , sweating , clubbing, edema.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عنوان 1"/>
          <p:cNvSpPr>
            <a:spLocks noGrp="1"/>
          </p:cNvSpPr>
          <p:nvPr>
            <p:ph type="title"/>
          </p:nvPr>
        </p:nvSpPr>
        <p:spPr/>
        <p:txBody>
          <a:bodyPr/>
          <a:lstStyle/>
          <a:p>
            <a:r>
              <a:rPr lang="en-US" dirty="0" smtClean="0"/>
              <a:t>Diagnostic tests</a:t>
            </a:r>
            <a:endParaRPr lang="en-US" dirty="0"/>
          </a:p>
        </p:txBody>
      </p:sp>
      <p:sp>
        <p:nvSpPr>
          <p:cNvPr id="1048603" name="عنصر نائب للمحتوى 2"/>
          <p:cNvSpPr>
            <a:spLocks noGrp="1"/>
          </p:cNvSpPr>
          <p:nvPr>
            <p:ph idx="1"/>
          </p:nvPr>
        </p:nvSpPr>
        <p:spPr/>
        <p:txBody>
          <a:bodyPr>
            <a:normAutofit fontScale="94844"/>
          </a:bodyPr>
          <a:lstStyle/>
          <a:p>
            <a:pPr marL="514350" indent="-514350" algn="l" rtl="0">
              <a:buFont typeface="+mj-lt"/>
              <a:buAutoNum type="arabicPeriod"/>
            </a:pPr>
            <a:r>
              <a:rPr lang="en-US" dirty="0" smtClean="0"/>
              <a:t>Cardiac enzymes.</a:t>
            </a:r>
          </a:p>
          <a:p>
            <a:pPr marL="514350" indent="-514350" algn="l" rtl="0">
              <a:buFont typeface="+mj-lt"/>
              <a:buAutoNum type="arabicPeriod"/>
            </a:pPr>
            <a:r>
              <a:rPr lang="en-US" dirty="0" smtClean="0"/>
              <a:t>ECG.</a:t>
            </a:r>
          </a:p>
          <a:p>
            <a:pPr marL="514350" indent="-514350" algn="l" rtl="0">
              <a:buFont typeface="+mj-lt"/>
              <a:buAutoNum type="arabicPeriod"/>
            </a:pPr>
            <a:r>
              <a:rPr lang="en-US" dirty="0" err="1" smtClean="0"/>
              <a:t>Holter</a:t>
            </a:r>
            <a:r>
              <a:rPr lang="en-US" dirty="0" smtClean="0"/>
              <a:t> monitoring.</a:t>
            </a:r>
          </a:p>
          <a:p>
            <a:pPr marL="514350" indent="-514350" algn="l" rtl="0">
              <a:buFont typeface="+mj-lt"/>
              <a:buAutoNum type="arabicPeriod"/>
            </a:pPr>
            <a:r>
              <a:rPr lang="en-US" dirty="0" smtClean="0"/>
              <a:t>Echocardiography.</a:t>
            </a:r>
          </a:p>
          <a:p>
            <a:pPr marL="514350" indent="-514350" algn="l" rtl="0">
              <a:buFont typeface="+mj-lt"/>
              <a:buAutoNum type="arabicPeriod"/>
            </a:pPr>
            <a:r>
              <a:rPr lang="en-US" dirty="0" smtClean="0"/>
              <a:t>Stress tests (</a:t>
            </a:r>
            <a:r>
              <a:rPr lang="en-US" dirty="0" err="1" smtClean="0"/>
              <a:t>ECG,Echo</a:t>
            </a:r>
            <a:r>
              <a:rPr lang="en-US" dirty="0" smtClean="0"/>
              <a:t>).</a:t>
            </a:r>
          </a:p>
          <a:p>
            <a:pPr marL="514350" indent="-514350" algn="l" rtl="0">
              <a:buFont typeface="+mj-lt"/>
              <a:buAutoNum type="arabicPeriod"/>
            </a:pPr>
            <a:r>
              <a:rPr lang="en-US" dirty="0" smtClean="0"/>
              <a:t>C-T angiography.</a:t>
            </a:r>
          </a:p>
          <a:p>
            <a:pPr marL="514350" indent="-514350" algn="l" rtl="0">
              <a:buFont typeface="+mj-lt"/>
              <a:buAutoNum type="arabicPeriod"/>
            </a:pPr>
            <a:r>
              <a:rPr lang="en-US" dirty="0" smtClean="0"/>
              <a:t>Cardiac catheterization. </a:t>
            </a:r>
          </a:p>
          <a:p>
            <a:pPr marL="514350" indent="-514350" algn="l" rtl="0">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عنوان 1"/>
          <p:cNvSpPr>
            <a:spLocks noGrp="1"/>
          </p:cNvSpPr>
          <p:nvPr>
            <p:ph type="title"/>
          </p:nvPr>
        </p:nvSpPr>
        <p:spPr/>
        <p:txBody>
          <a:bodyPr/>
          <a:lstStyle/>
          <a:p>
            <a:r>
              <a:rPr lang="en-US" b="1" dirty="0" smtClean="0"/>
              <a:t>Cardiac enzymes</a:t>
            </a:r>
            <a:endParaRPr lang="en-US" dirty="0"/>
          </a:p>
        </p:txBody>
      </p:sp>
      <p:sp>
        <p:nvSpPr>
          <p:cNvPr id="1048605" name="عنصر نائب للمحتوى 2"/>
          <p:cNvSpPr>
            <a:spLocks noGrp="1"/>
          </p:cNvSpPr>
          <p:nvPr>
            <p:ph idx="1"/>
          </p:nvPr>
        </p:nvSpPr>
        <p:spPr/>
        <p:txBody>
          <a:bodyPr>
            <a:normAutofit fontScale="97500"/>
          </a:bodyPr>
          <a:lstStyle/>
          <a:p>
            <a:pPr algn="l" rtl="0">
              <a:buNone/>
            </a:pPr>
            <a:r>
              <a:rPr lang="en-US" b="1" i="1" dirty="0" smtClean="0"/>
              <a:t>troponin</a:t>
            </a:r>
            <a:r>
              <a:rPr lang="en-US" dirty="0" smtClean="0"/>
              <a:t> , </a:t>
            </a:r>
          </a:p>
          <a:p>
            <a:pPr algn="l" rtl="0">
              <a:buNone/>
            </a:pPr>
            <a:r>
              <a:rPr lang="en-US" dirty="0" err="1" smtClean="0"/>
              <a:t>Creatinin</a:t>
            </a:r>
            <a:r>
              <a:rPr lang="en-US" dirty="0" smtClean="0"/>
              <a:t> </a:t>
            </a:r>
            <a:r>
              <a:rPr lang="en-US" dirty="0" err="1" smtClean="0"/>
              <a:t>phosphokinase</a:t>
            </a:r>
            <a:r>
              <a:rPr lang="en-US" dirty="0" smtClean="0"/>
              <a:t> (CPK),</a:t>
            </a:r>
          </a:p>
          <a:p>
            <a:pPr algn="l" rtl="0">
              <a:buNone/>
            </a:pPr>
            <a:r>
              <a:rPr lang="en-US" dirty="0" err="1" smtClean="0"/>
              <a:t>Aspartate</a:t>
            </a:r>
            <a:r>
              <a:rPr lang="en-US" dirty="0" smtClean="0"/>
              <a:t> </a:t>
            </a:r>
            <a:r>
              <a:rPr lang="en-US" dirty="0" err="1" smtClean="0"/>
              <a:t>aminotransferase</a:t>
            </a:r>
            <a:r>
              <a:rPr lang="en-US" dirty="0" smtClean="0"/>
              <a:t> (AST),   </a:t>
            </a:r>
          </a:p>
          <a:p>
            <a:pPr algn="l" rtl="0">
              <a:buNone/>
            </a:pPr>
            <a:r>
              <a:rPr lang="en-US" dirty="0" smtClean="0"/>
              <a:t>Lactate </a:t>
            </a:r>
            <a:r>
              <a:rPr lang="en-US" dirty="0" err="1" smtClean="0"/>
              <a:t>dehydrogenase</a:t>
            </a:r>
            <a:r>
              <a:rPr lang="en-US" dirty="0" smtClean="0"/>
              <a:t> (LDH).</a:t>
            </a:r>
          </a:p>
          <a:p>
            <a:pPr algn="l" rtl="0">
              <a:buNone/>
            </a:pPr>
            <a:endParaRPr lang="en-US" dirty="0" smtClean="0"/>
          </a:p>
          <a:p>
            <a:pPr algn="l" rtl="0">
              <a:buNone/>
            </a:pPr>
            <a:r>
              <a:rPr lang="en-US" dirty="0" smtClean="0"/>
              <a:t>Cardiac enzymes increase in myocardial infarction.</a:t>
            </a:r>
            <a:endParaRPr lang="zh-CN" altLang="en-US" dirty="0"/>
          </a:p>
          <a:p>
            <a:pPr algn="l" rtl="0">
              <a:buNone/>
            </a:pPr>
            <a:r>
              <a:rPr lang="en-US" dirty="0" smtClean="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عنوان 1"/>
          <p:cNvSpPr>
            <a:spLocks noGrp="1"/>
          </p:cNvSpPr>
          <p:nvPr>
            <p:ph type="title"/>
          </p:nvPr>
        </p:nvSpPr>
        <p:spPr/>
        <p:txBody>
          <a:bodyPr/>
          <a:lstStyle/>
          <a:p>
            <a:r>
              <a:rPr lang="en-US" dirty="0" smtClean="0"/>
              <a:t>ECG</a:t>
            </a:r>
            <a:endParaRPr lang="en-US" dirty="0"/>
          </a:p>
        </p:txBody>
      </p:sp>
      <p:sp>
        <p:nvSpPr>
          <p:cNvPr id="1048607" name="عنصر نائب للمحتوى 2"/>
          <p:cNvSpPr>
            <a:spLocks noGrp="1"/>
          </p:cNvSpPr>
          <p:nvPr>
            <p:ph idx="1"/>
          </p:nvPr>
        </p:nvSpPr>
        <p:spPr/>
        <p:txBody>
          <a:bodyPr/>
          <a:lstStyle/>
          <a:p>
            <a:pPr algn="l" rtl="0">
              <a:buNone/>
            </a:pPr>
            <a:r>
              <a:rPr lang="en-US" dirty="0" smtClean="0"/>
              <a:t>ECG= is a graphic plotting of the electrical cardiac activity.</a:t>
            </a:r>
          </a:p>
          <a:p>
            <a:pPr algn="l" rtl="0">
              <a:buNone/>
            </a:pPr>
            <a:endParaRPr lang="en-US" dirty="0" smtClean="0"/>
          </a:p>
          <a:p>
            <a:pPr algn="l" rtl="0">
              <a:buNone/>
            </a:pPr>
            <a:endParaRPr lang="en-US" dirty="0"/>
          </a:p>
        </p:txBody>
      </p:sp>
      <p:pic>
        <p:nvPicPr>
          <p:cNvPr id="2097153" name="Picture 3" descr="C:\Users\Ammar\Downloads\ist2_5571703-ecg-wave.jpg"/>
          <p:cNvPicPr>
            <a:picLocks noChangeAspect="1" noChangeArrowheads="1"/>
          </p:cNvPicPr>
          <p:nvPr/>
        </p:nvPicPr>
        <p:blipFill>
          <a:blip r:embed="rId2" cstate="print"/>
          <a:srcRect/>
          <a:stretch>
            <a:fillRect/>
          </a:stretch>
        </p:blipFill>
        <p:spPr bwMode="auto">
          <a:xfrm>
            <a:off x="467544" y="3062455"/>
            <a:ext cx="8208912" cy="3795545"/>
          </a:xfrm>
          <a:prstGeom prst="rect">
            <a:avLst/>
          </a:prstGeom>
          <a:noFill/>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703</Words>
  <Application>Microsoft Office PowerPoint</Application>
  <PresentationFormat>On-screen Show (4:3)</PresentationFormat>
  <Paragraphs>71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سمة Office</vt:lpstr>
      <vt:lpstr>Cardiovascular system</vt:lpstr>
      <vt:lpstr>Heart</vt:lpstr>
      <vt:lpstr>PowerPoint Presentation</vt:lpstr>
      <vt:lpstr>Vascular system</vt:lpstr>
      <vt:lpstr>PowerPoint Presentation</vt:lpstr>
      <vt:lpstr>Signs and symptoms</vt:lpstr>
      <vt:lpstr>Diagnostic tests</vt:lpstr>
      <vt:lpstr>Cardiac enzymes</vt:lpstr>
      <vt:lpstr>ECG</vt:lpstr>
      <vt:lpstr>PowerPoint Presentation</vt:lpstr>
      <vt:lpstr>How to perform ECG</vt:lpstr>
      <vt:lpstr>PowerPoint Presentation</vt:lpstr>
      <vt:lpstr>PowerPoint Presentation</vt:lpstr>
      <vt:lpstr>Benefits</vt:lpstr>
      <vt:lpstr>PowerPoint Presentation</vt:lpstr>
      <vt:lpstr>Holter monitor</vt:lpstr>
      <vt:lpstr>Echocardiography</vt:lpstr>
      <vt:lpstr>PowerPoint Presentation</vt:lpstr>
      <vt:lpstr>CT – angiography </vt:lpstr>
      <vt:lpstr>PowerPoint Presentation</vt:lpstr>
      <vt:lpstr>Cardiac catheterization </vt:lpstr>
      <vt:lpstr>PowerPoint Presentation</vt:lpstr>
      <vt:lpstr>PowerPoint Presentation</vt:lpstr>
      <vt:lpstr>PowerPoint Presentation</vt:lpstr>
      <vt:lpstr>Procedure </vt:lpstr>
      <vt:lpstr>PowerPoint Presentation</vt:lpstr>
      <vt:lpstr>PowerPoint Presentation</vt:lpstr>
      <vt:lpstr>Clinical application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Cardiovascular system</dc:title>
  <dc:creator>Ammar</dc:creator>
  <cp:lastModifiedBy>DR.Ahmed Saker</cp:lastModifiedBy>
  <cp:revision>3</cp:revision>
  <dcterms:created xsi:type="dcterms:W3CDTF">2015-11-20T08:32:57Z</dcterms:created>
  <dcterms:modified xsi:type="dcterms:W3CDTF">2018-03-11T19:47:47Z</dcterms:modified>
</cp:coreProperties>
</file>